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B87F95-02DE-456F-9602-FD4CCD95FF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60DF21-2995-4ADC-8A6C-0C447FF16B98}">
      <dgm:prSet phldrT="[Текст]" custT="1"/>
      <dgm:spPr/>
      <dgm:t>
        <a:bodyPr/>
        <a:lstStyle/>
        <a:p>
          <a:pPr algn="just"/>
          <a:r>
            <a:rPr lang="ru-RU" sz="2800" dirty="0" smtClean="0">
              <a:solidFill>
                <a:schemeClr val="bg1"/>
              </a:solidFill>
            </a:rPr>
            <a:t>1) подготовительные работы, проводимые </a:t>
          </a:r>
          <a:r>
            <a:rPr lang="ru-RU" sz="2800" dirty="0" err="1" smtClean="0">
              <a:solidFill>
                <a:schemeClr val="bg1"/>
              </a:solidFill>
            </a:rPr>
            <a:t>камерально</a:t>
          </a:r>
          <a:r>
            <a:rPr lang="ru-RU" sz="2800" dirty="0" smtClean="0">
              <a:solidFill>
                <a:schemeClr val="bg1"/>
              </a:solidFill>
            </a:rPr>
            <a:t>; </a:t>
          </a:r>
          <a:endParaRPr lang="ru-RU" sz="2800" dirty="0"/>
        </a:p>
      </dgm:t>
    </dgm:pt>
    <dgm:pt modelId="{1465DBBE-5EE3-4596-AE01-017B4C526392}" type="parTrans" cxnId="{F19BD6DC-EB0D-43D3-82DB-E74456ED65A2}">
      <dgm:prSet/>
      <dgm:spPr/>
      <dgm:t>
        <a:bodyPr/>
        <a:lstStyle/>
        <a:p>
          <a:endParaRPr lang="ru-RU"/>
        </a:p>
      </dgm:t>
    </dgm:pt>
    <dgm:pt modelId="{51C2C9A8-1225-4A3E-992C-D47C762E91EF}" type="sibTrans" cxnId="{F19BD6DC-EB0D-43D3-82DB-E74456ED65A2}">
      <dgm:prSet/>
      <dgm:spPr/>
      <dgm:t>
        <a:bodyPr/>
        <a:lstStyle/>
        <a:p>
          <a:endParaRPr lang="ru-RU"/>
        </a:p>
      </dgm:t>
    </dgm:pt>
    <dgm:pt modelId="{DB279FF2-3C82-4E93-86AB-F51E5EE17D3E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2) работы, включающие полевые обследования. </a:t>
          </a:r>
          <a:endParaRPr lang="ru-RU" sz="2800" dirty="0"/>
        </a:p>
      </dgm:t>
    </dgm:pt>
    <dgm:pt modelId="{26F41E3B-694E-4F87-B560-36EBDF62AA5D}" type="parTrans" cxnId="{D9A30172-E3F3-40B2-BA8C-CE442BDDD857}">
      <dgm:prSet/>
      <dgm:spPr/>
      <dgm:t>
        <a:bodyPr/>
        <a:lstStyle/>
        <a:p>
          <a:endParaRPr lang="ru-RU"/>
        </a:p>
      </dgm:t>
    </dgm:pt>
    <dgm:pt modelId="{AF89AB12-539B-439A-980D-8C481408B0C1}" type="sibTrans" cxnId="{D9A30172-E3F3-40B2-BA8C-CE442BDDD857}">
      <dgm:prSet/>
      <dgm:spPr/>
      <dgm:t>
        <a:bodyPr/>
        <a:lstStyle/>
        <a:p>
          <a:endParaRPr lang="ru-RU"/>
        </a:p>
      </dgm:t>
    </dgm:pt>
    <dgm:pt modelId="{2E64DAC8-CABF-4166-B18A-76AF2B826919}" type="pres">
      <dgm:prSet presAssocID="{48B87F95-02DE-456F-9602-FD4CCD95FFA1}" presName="linear" presStyleCnt="0">
        <dgm:presLayoutVars>
          <dgm:animLvl val="lvl"/>
          <dgm:resizeHandles val="exact"/>
        </dgm:presLayoutVars>
      </dgm:prSet>
      <dgm:spPr/>
    </dgm:pt>
    <dgm:pt modelId="{09270BE8-8828-457F-9A79-FA1027022859}" type="pres">
      <dgm:prSet presAssocID="{C560DF21-2995-4ADC-8A6C-0C447FF16B98}" presName="parentText" presStyleLbl="node1" presStyleIdx="0" presStyleCnt="2" custLinFactNeighborX="379" custLinFactNeighborY="-113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D3270-BAB6-4BAE-ABEB-97AB3A5E2B85}" type="pres">
      <dgm:prSet presAssocID="{51C2C9A8-1225-4A3E-992C-D47C762E91EF}" presName="spacer" presStyleCnt="0"/>
      <dgm:spPr/>
    </dgm:pt>
    <dgm:pt modelId="{7B76DEC3-8979-4CEE-96D7-EAB4969EEFE7}" type="pres">
      <dgm:prSet presAssocID="{DB279FF2-3C82-4E93-86AB-F51E5EE17D3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56DA69-AB47-4BC3-BD59-F279BD4D8098}" type="presOf" srcId="{48B87F95-02DE-456F-9602-FD4CCD95FFA1}" destId="{2E64DAC8-CABF-4166-B18A-76AF2B826919}" srcOrd="0" destOrd="0" presId="urn:microsoft.com/office/officeart/2005/8/layout/vList2"/>
    <dgm:cxn modelId="{EA5E84E9-F2A4-4E6D-80A0-263DC81A3DF6}" type="presOf" srcId="{C560DF21-2995-4ADC-8A6C-0C447FF16B98}" destId="{09270BE8-8828-457F-9A79-FA1027022859}" srcOrd="0" destOrd="0" presId="urn:microsoft.com/office/officeart/2005/8/layout/vList2"/>
    <dgm:cxn modelId="{95CFAD70-171D-49AF-9151-628E71F9E61A}" type="presOf" srcId="{DB279FF2-3C82-4E93-86AB-F51E5EE17D3E}" destId="{7B76DEC3-8979-4CEE-96D7-EAB4969EEFE7}" srcOrd="0" destOrd="0" presId="urn:microsoft.com/office/officeart/2005/8/layout/vList2"/>
    <dgm:cxn modelId="{D9A30172-E3F3-40B2-BA8C-CE442BDDD857}" srcId="{48B87F95-02DE-456F-9602-FD4CCD95FFA1}" destId="{DB279FF2-3C82-4E93-86AB-F51E5EE17D3E}" srcOrd="1" destOrd="0" parTransId="{26F41E3B-694E-4F87-B560-36EBDF62AA5D}" sibTransId="{AF89AB12-539B-439A-980D-8C481408B0C1}"/>
    <dgm:cxn modelId="{F19BD6DC-EB0D-43D3-82DB-E74456ED65A2}" srcId="{48B87F95-02DE-456F-9602-FD4CCD95FFA1}" destId="{C560DF21-2995-4ADC-8A6C-0C447FF16B98}" srcOrd="0" destOrd="0" parTransId="{1465DBBE-5EE3-4596-AE01-017B4C526392}" sibTransId="{51C2C9A8-1225-4A3E-992C-D47C762E91EF}"/>
    <dgm:cxn modelId="{FFE3C7D2-D393-461A-B1F2-2B98C63FDBD7}" type="presParOf" srcId="{2E64DAC8-CABF-4166-B18A-76AF2B826919}" destId="{09270BE8-8828-457F-9A79-FA1027022859}" srcOrd="0" destOrd="0" presId="urn:microsoft.com/office/officeart/2005/8/layout/vList2"/>
    <dgm:cxn modelId="{97652042-9597-4361-B3C0-F8507E292291}" type="presParOf" srcId="{2E64DAC8-CABF-4166-B18A-76AF2B826919}" destId="{EBAD3270-BAB6-4BAE-ABEB-97AB3A5E2B85}" srcOrd="1" destOrd="0" presId="urn:microsoft.com/office/officeart/2005/8/layout/vList2"/>
    <dgm:cxn modelId="{234E8C76-9E8E-4FD9-8B78-F9E5EC5F46FF}" type="presParOf" srcId="{2E64DAC8-CABF-4166-B18A-76AF2B826919}" destId="{7B76DEC3-8979-4CEE-96D7-EAB4969EEFE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70BE8-8828-457F-9A79-FA1027022859}">
      <dsp:nvSpPr>
        <dsp:cNvPr id="0" name=""/>
        <dsp:cNvSpPr/>
      </dsp:nvSpPr>
      <dsp:spPr>
        <a:xfrm>
          <a:off x="0" y="394023"/>
          <a:ext cx="86409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1) подготовительные работы, проводимые </a:t>
          </a:r>
          <a:r>
            <a:rPr lang="ru-RU" sz="2800" kern="1200" dirty="0" err="1" smtClean="0">
              <a:solidFill>
                <a:schemeClr val="bg1"/>
              </a:solidFill>
            </a:rPr>
            <a:t>камерально</a:t>
          </a:r>
          <a:r>
            <a:rPr lang="ru-RU" sz="2800" kern="1200" dirty="0" smtClean="0">
              <a:solidFill>
                <a:schemeClr val="bg1"/>
              </a:solidFill>
            </a:rPr>
            <a:t>; </a:t>
          </a:r>
          <a:endParaRPr lang="ru-RU" sz="2800" kern="1200" dirty="0"/>
        </a:p>
      </dsp:txBody>
      <dsp:txXfrm>
        <a:off x="59399" y="453422"/>
        <a:ext cx="8522162" cy="1098002"/>
      </dsp:txXfrm>
    </dsp:sp>
    <dsp:sp modelId="{7B76DEC3-8979-4CEE-96D7-EAB4969EEFE7}">
      <dsp:nvSpPr>
        <dsp:cNvPr id="0" name=""/>
        <dsp:cNvSpPr/>
      </dsp:nvSpPr>
      <dsp:spPr>
        <a:xfrm>
          <a:off x="0" y="1819212"/>
          <a:ext cx="864096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2) работы, включающие полевые обследования. </a:t>
          </a:r>
          <a:endParaRPr lang="ru-RU" sz="2800" kern="1200" dirty="0"/>
        </a:p>
      </dsp:txBody>
      <dsp:txXfrm>
        <a:off x="59399" y="1878611"/>
        <a:ext cx="8522162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D70C827-8050-4852-94A5-E63ED9669E7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BBA8F94-4377-4FBA-9816-990ED269753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78010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ПОДГОТОВИТЕЛЬНЫЕ РАБОТЫ ПРИ ОЦЕНКЕ ЗЕМЕЛЬ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ЗЕМЕЛЬНО-ОЦЕНОЧНОЕ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ЗОНИРОВАНИЕ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336704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542925" algn="just">
              <a:buNone/>
            </a:pPr>
            <a:endParaRPr lang="ru-RU" i="1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i="1" dirty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i="1" dirty="0" smtClean="0">
                <a:solidFill>
                  <a:schemeClr val="bg1"/>
                </a:solidFill>
              </a:rPr>
              <a:t>В </a:t>
            </a:r>
            <a:r>
              <a:rPr lang="ru-RU" i="1" dirty="0">
                <a:solidFill>
                  <a:schemeClr val="bg1"/>
                </a:solidFill>
              </a:rPr>
              <a:t>задачу подготовительных </a:t>
            </a:r>
            <a:r>
              <a:rPr lang="ru-RU" dirty="0">
                <a:solidFill>
                  <a:schemeClr val="bg1"/>
                </a:solidFill>
              </a:rPr>
              <a:t>работ входит выявление наличия и определение качества обследовательских материалов. Кроме того, во время подготовительных работ оценивается содержание и производственное значение ранее выполнявшихся работ по земельно-оценочному районированию, </a:t>
            </a:r>
            <a:r>
              <a:rPr lang="ru-RU" dirty="0" err="1">
                <a:solidFill>
                  <a:schemeClr val="bg1"/>
                </a:solidFill>
              </a:rPr>
              <a:t>агропроизводственной</a:t>
            </a:r>
            <a:r>
              <a:rPr lang="ru-RU" dirty="0">
                <a:solidFill>
                  <a:schemeClr val="bg1"/>
                </a:solidFill>
              </a:rPr>
              <a:t> группировке почв, классификации земель, бонитировке почв и экономической оценке земель, возможности их использования при проведении кадастровых работ.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подготовительные работы также входят сбор, систематизация, анализ и уточнение исходной информации.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4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262694"/>
              </p:ext>
            </p:extLst>
          </p:nvPr>
        </p:nvGraphicFramePr>
        <p:xfrm>
          <a:off x="251520" y="2636912"/>
          <a:ext cx="8640960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bg1"/>
                </a:solidFill>
              </a:rPr>
              <a:t>Весь процесс подготовительных работ можно разделить на два этапа: 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1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408712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проведении камеральных работ собирают и систематизируют данные, а также материалы, которые возможно получить из отчетов, данных метеостанций, результатов переписи многолетних насаждений и других источников. К числу таких данных относятся: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экспликация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земельных угодий по хозяйствам за последний пятилетний период;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основные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агроклиматические показатели по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метеостанциям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характеризующие сумму среднемесячных температур выше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10 градусов,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средне-годовое количество осадков в миллиметрах, количество осадков за период со среднесуточной температурой выше 10 градусов в миллиметрах, гидротермический коэффициент, запас продуктивной влаги в слое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0 - 20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 и слое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0 - 100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см, количество дней с суховеями, продолжительность вегетационного периода в днях.;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списки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разновидностей почв с указанием их площадей, данных о морфологических и других свойствах почв по сельскохозяйственным угодьям;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сведения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материалы паспортизации полей, многолетних насаждений и кормовых угодий; </a:t>
            </a:r>
          </a:p>
          <a:p>
            <a:pPr marL="0" indent="542925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52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8072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видовом, сортовом и возрастном составе многолетних насаждений и их размещении по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агропроизводственным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группам почв;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сведения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состоянии и продуктивности сенокосов и пастбищ (геоботанический тип, площадь, продуктивность в центнерах сена с гектара в кормовых единицах,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культуртехническое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состояние, характер использования;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данные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уборочных площадях и урожайности сельскохозяйственных культур по годам (за 5 лет) и сведения о затратах на производство продукции по их видам;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данные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обеспеченности хозяйств основными производственными фондами сельскохозяйственного назначения (за 5 лет); </a:t>
            </a: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сведения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внесении органических и минеральных удобрений (в действующем веществе) с указанием их состава. </a:t>
            </a:r>
          </a:p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сбора в процессе камеральных подготовительных работ необходимых материалов и данных определяется объем работ полевых обследований.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8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5" cy="5400600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При проведении земельно-оценочных работ важным условием является тщательный учет природных и экономических условий на оцениваемой территории. </a:t>
            </a:r>
          </a:p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Основой для проведения районирования при земельно-оценочных работах является генеральная схема природно-сельскохозяйственного районирования территории страны, которая включает в себя специальные выделы: природно-сельскохозяйственные пояса, зоны, провинции, округа и районы, горные области. Они являются комплексными территориально-производственными образованиями, различающимися рядом характерных природных и хозяйственных условий и признаков. </a:t>
            </a: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Autofit/>
          </a:bodyPr>
          <a:lstStyle/>
          <a:p>
            <a:r>
              <a:rPr lang="ru-RU" sz="2800" b="1" dirty="0"/>
              <a:t>Земельно-оценочное </a:t>
            </a:r>
            <a:r>
              <a:rPr lang="ru-RU" sz="2800" b="1" dirty="0" smtClean="0"/>
              <a:t>зонирование.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7836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80720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За </a:t>
            </a:r>
            <a:r>
              <a:rPr lang="ru-RU" dirty="0">
                <a:solidFill>
                  <a:schemeClr val="bg1"/>
                </a:solidFill>
              </a:rPr>
              <a:t>основную единицу районирования принята </a:t>
            </a:r>
            <a:r>
              <a:rPr lang="ru-RU" i="1" dirty="0">
                <a:solidFill>
                  <a:schemeClr val="bg1"/>
                </a:solidFill>
              </a:rPr>
              <a:t>природно - сельскохозяйственная зона. </a:t>
            </a:r>
            <a:r>
              <a:rPr lang="ru-RU" dirty="0">
                <a:solidFill>
                  <a:schemeClr val="bg1"/>
                </a:solidFill>
              </a:rPr>
              <a:t>Она характеризуется определенным комплексом почвенно-климатических условий, связанных с балансом тепла и влаги, главными особенностями почвообразования и минерального питания растений. Каждая имеет определенные типы и подтипы почв, а также типы сельскохозяйственного производства и соотношение земельных угодий. Комплексом почвенно-климатических условий определяется зональный тип специализации и системы ведения сельского хозяйства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7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08712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В пределах зон выделены природно-сельскохозяйственные провинции, представляющие собой часть зоны, характеризующуюся биологически важными особенностями почвенного покрова и наиболее существенными агроклиматическими показателями. Важнейшими из этих показателей являются: </a:t>
            </a:r>
            <a:r>
              <a:rPr lang="ru-RU" dirty="0" err="1">
                <a:solidFill>
                  <a:schemeClr val="bg1"/>
                </a:solidFill>
              </a:rPr>
              <a:t>континентальность</a:t>
            </a:r>
            <a:r>
              <a:rPr lang="ru-RU" dirty="0">
                <a:solidFill>
                  <a:schemeClr val="bg1"/>
                </a:solidFill>
              </a:rPr>
              <a:t> климата, интенсивность и глубина промерзания почвы, мощность снежного покрова, тепло- и влагообеспеченность вегетационного периода, частота повторения интенсивных засух, биологическая продуктивность. </a:t>
            </a:r>
          </a:p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Наряду с выделением крупных зон и провинций, охватывающих значительные территории, проводится и более детальное районирование с образованием природно-сельскохозяйственных </a:t>
            </a:r>
            <a:r>
              <a:rPr lang="ru-RU" i="1" dirty="0" err="1">
                <a:solidFill>
                  <a:schemeClr val="bg1"/>
                </a:solidFill>
              </a:rPr>
              <a:t>агропочвенных</a:t>
            </a:r>
            <a:r>
              <a:rPr lang="ru-RU" i="1" dirty="0">
                <a:solidFill>
                  <a:schemeClr val="bg1"/>
                </a:solidFill>
              </a:rPr>
              <a:t> районов</a:t>
            </a:r>
            <a:r>
              <a:rPr lang="ru-RU" dirty="0">
                <a:solidFill>
                  <a:schemeClr val="bg1"/>
                </a:solidFill>
              </a:rPr>
              <a:t>. В основе </a:t>
            </a:r>
            <a:r>
              <a:rPr lang="ru-RU" dirty="0" err="1">
                <a:solidFill>
                  <a:schemeClr val="bg1"/>
                </a:solidFill>
              </a:rPr>
              <a:t>агропочвенного</a:t>
            </a:r>
            <a:r>
              <a:rPr lang="ru-RU" dirty="0">
                <a:solidFill>
                  <a:schemeClr val="bg1"/>
                </a:solidFill>
              </a:rPr>
              <a:t> районирования используются материалы крупномасштабных почвенных обследований.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6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80720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Учет </a:t>
            </a:r>
            <a:r>
              <a:rPr lang="ru-RU" dirty="0">
                <a:solidFill>
                  <a:schemeClr val="bg1"/>
                </a:solidFill>
              </a:rPr>
              <a:t>как природных, так и экономических условий возможен при проведении </a:t>
            </a:r>
            <a:r>
              <a:rPr lang="ru-RU" i="1" dirty="0">
                <a:solidFill>
                  <a:schemeClr val="bg1"/>
                </a:solidFill>
              </a:rPr>
              <a:t>внутриобластного земельно-оценочного районирования</a:t>
            </a:r>
            <a:r>
              <a:rPr lang="ru-RU" dirty="0">
                <a:solidFill>
                  <a:schemeClr val="bg1"/>
                </a:solidFill>
              </a:rPr>
              <a:t>. Оно выполняется на основе общей схемы природно-сельскохозяйственного районирования земельного фонда страны. </a:t>
            </a:r>
          </a:p>
          <a:p>
            <a:pPr marL="0" indent="542925" algn="just">
              <a:buNone/>
            </a:pPr>
            <a:r>
              <a:rPr lang="ru-RU" i="1" dirty="0">
                <a:solidFill>
                  <a:schemeClr val="bg1"/>
                </a:solidFill>
              </a:rPr>
              <a:t>Земельно-оценочный район </a:t>
            </a:r>
            <a:r>
              <a:rPr lang="ru-RU" dirty="0">
                <a:solidFill>
                  <a:schemeClr val="bg1"/>
                </a:solidFill>
              </a:rPr>
              <a:t>— это часть территории области (края), республики со сходными геоморфологическими, агроклиматическими и почвенно-мелиоративными условиями, влияющими на специализацию и уровень интенсивности земледелия. Границы земельно-оценочных районов по возможности совмещаются с границами административных районов, а при их значительной неоднородности — с границами землепользовании сельскохозяйственных предприятий. </a:t>
            </a:r>
          </a:p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При сходстве природно-экономических условий за один земельно-оценочный район может быть принята область в целом. </a:t>
            </a: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7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08712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Для </a:t>
            </a:r>
            <a:r>
              <a:rPr lang="ru-RU" dirty="0">
                <a:solidFill>
                  <a:schemeClr val="bg1"/>
                </a:solidFill>
              </a:rPr>
              <a:t>регионов, расположенных в условиях пересеченной местности (или в горных условиях) с наличием большого количества склоновых земель различной крутизны и при высоком удельном весе в структуре сельхозугодий многолетних насаждений, традиционного внутриобластного земельно-оценочного районирования недостаточно. В таких условиях для успешного проведения оценки земель, особенно под многолетними насаждениями, не исключается более детальное районирование внутри земельно-кадастровых районов. С этой целью в земельно-оценочном районе формируются специальные оценочные группы хозяйств.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89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5" cy="6480720"/>
          </a:xfrm>
          <a:solidFill>
            <a:srgbClr val="00B0F0"/>
          </a:solidFill>
        </p:spPr>
        <p:txBody>
          <a:bodyPr/>
          <a:lstStyle/>
          <a:p>
            <a:pPr marL="0" indent="542925" algn="just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endParaRPr lang="ru-RU" smtClean="0">
              <a:solidFill>
                <a:schemeClr val="bg1"/>
              </a:solidFill>
            </a:endParaRPr>
          </a:p>
          <a:p>
            <a:pPr marL="0" indent="542925" algn="just">
              <a:buNone/>
            </a:pPr>
            <a:r>
              <a:rPr lang="ru-RU" smtClean="0">
                <a:solidFill>
                  <a:schemeClr val="bg1"/>
                </a:solidFill>
              </a:rPr>
              <a:t>При </a:t>
            </a:r>
            <a:r>
              <a:rPr lang="ru-RU" dirty="0">
                <a:solidFill>
                  <a:schemeClr val="bg1"/>
                </a:solidFill>
              </a:rPr>
              <a:t>выделении оценочных групп хозяйств для многолетних насаждений, особенно виноградников, возделываемых на склонах, учитываются бонитет почв, уклон земель, экспозиция, высота над уровнем моря, сумма активных температур (природные факторы) и степень концентрации насаждений, уровень специализации производства, </a:t>
            </a:r>
            <a:r>
              <a:rPr lang="ru-RU" dirty="0" err="1">
                <a:solidFill>
                  <a:schemeClr val="bg1"/>
                </a:solidFill>
              </a:rPr>
              <a:t>фондо</a:t>
            </a:r>
            <a:r>
              <a:rPr lang="ru-RU" dirty="0">
                <a:solidFill>
                  <a:schemeClr val="bg1"/>
                </a:solidFill>
              </a:rPr>
              <a:t>- и </a:t>
            </a:r>
            <a:r>
              <a:rPr lang="ru-RU" dirty="0" err="1">
                <a:solidFill>
                  <a:schemeClr val="bg1"/>
                </a:solidFill>
              </a:rPr>
              <a:t>трудообеспеченность</a:t>
            </a:r>
            <a:r>
              <a:rPr lang="ru-RU" dirty="0">
                <a:solidFill>
                  <a:schemeClr val="bg1"/>
                </a:solidFill>
              </a:rPr>
              <a:t> отрасли (экономические факторы). </a:t>
            </a:r>
          </a:p>
          <a:p>
            <a:pPr marL="0" indent="542925" algn="just">
              <a:buNone/>
            </a:pPr>
            <a:r>
              <a:rPr lang="ru-RU" dirty="0">
                <a:solidFill>
                  <a:schemeClr val="bg1"/>
                </a:solidFill>
              </a:rPr>
              <a:t>Для учета, обработки и систематизации всех перечисленных факторов используется метод многомерного статистического анализа (метод распознавания образов).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2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</TotalTime>
  <Words>837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ПОДГОТОВИТЕЛЬНЫЕ РАБОТЫ ПРИ ОЦЕНКЕ ЗЕМЕЛЬ.  ЗЕМЕЛЬНО-ОЦЕНОЧНОЕ ЗОНИРОВАНИЕ </vt:lpstr>
      <vt:lpstr>Презентация PowerPoint</vt:lpstr>
      <vt:lpstr>Весь процесс подготовительных работ можно разделить на два этапа:  </vt:lpstr>
      <vt:lpstr>Презентация PowerPoint</vt:lpstr>
      <vt:lpstr>Презентация PowerPoint</vt:lpstr>
      <vt:lpstr>Земельно-оценочное зонирование.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ПОДГОТОВИТЕЛЬНЫЕ РАБОТЫ ПРИ ОЦЕНКЕ ЗЕМЕЛЬ.  ЗЕМЕЛЬНО-ОЦЕНОЧНОЕ ЗОНИРОВАНИЕ </dc:title>
  <dc:creator>Анара</dc:creator>
  <cp:lastModifiedBy>Анара</cp:lastModifiedBy>
  <cp:revision>4</cp:revision>
  <dcterms:created xsi:type="dcterms:W3CDTF">2021-04-03T14:57:18Z</dcterms:created>
  <dcterms:modified xsi:type="dcterms:W3CDTF">2021-04-03T15:29:49Z</dcterms:modified>
</cp:coreProperties>
</file>